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66" r:id="rId6"/>
    <p:sldId id="267" r:id="rId7"/>
    <p:sldId id="259" r:id="rId8"/>
    <p:sldId id="260" r:id="rId9"/>
    <p:sldId id="261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ar-KW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23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6F11A-1789-45A0-9D1B-567F872BAE12}" type="datetimeFigureOut">
              <a:rPr lang="ar-KW" smtClean="0"/>
              <a:t>13/02/1441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9930-40EC-4A79-B8F8-AEF918319F9A}" type="slidenum">
              <a:rPr lang="ar-KW" smtClean="0"/>
              <a:t>‹#›</a:t>
            </a:fld>
            <a:endParaRPr lang="ar-KW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6F11A-1789-45A0-9D1B-567F872BAE12}" type="datetimeFigureOut">
              <a:rPr lang="ar-KW" smtClean="0"/>
              <a:t>13/02/1441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9930-40EC-4A79-B8F8-AEF918319F9A}" type="slidenum">
              <a:rPr lang="ar-KW" smtClean="0"/>
              <a:t>‹#›</a:t>
            </a:fld>
            <a:endParaRPr lang="ar-K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6F11A-1789-45A0-9D1B-567F872BAE12}" type="datetimeFigureOut">
              <a:rPr lang="ar-KW" smtClean="0"/>
              <a:t>13/02/1441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9930-40EC-4A79-B8F8-AEF918319F9A}" type="slidenum">
              <a:rPr lang="ar-KW" smtClean="0"/>
              <a:t>‹#›</a:t>
            </a:fld>
            <a:endParaRPr lang="ar-K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6F11A-1789-45A0-9D1B-567F872BAE12}" type="datetimeFigureOut">
              <a:rPr lang="ar-KW" smtClean="0"/>
              <a:t>13/02/1441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9930-40EC-4A79-B8F8-AEF918319F9A}" type="slidenum">
              <a:rPr lang="ar-KW" smtClean="0"/>
              <a:t>‹#›</a:t>
            </a:fld>
            <a:endParaRPr lang="ar-KW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6F11A-1789-45A0-9D1B-567F872BAE12}" type="datetimeFigureOut">
              <a:rPr lang="ar-KW" smtClean="0"/>
              <a:t>13/02/1441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9930-40EC-4A79-B8F8-AEF918319F9A}" type="slidenum">
              <a:rPr lang="ar-KW" smtClean="0"/>
              <a:t>‹#›</a:t>
            </a:fld>
            <a:endParaRPr lang="ar-K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6F11A-1789-45A0-9D1B-567F872BAE12}" type="datetimeFigureOut">
              <a:rPr lang="ar-KW" smtClean="0"/>
              <a:t>13/02/1441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9930-40EC-4A79-B8F8-AEF918319F9A}" type="slidenum">
              <a:rPr lang="ar-KW" smtClean="0"/>
              <a:t>‹#›</a:t>
            </a:fld>
            <a:endParaRPr lang="ar-KW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6F11A-1789-45A0-9D1B-567F872BAE12}" type="datetimeFigureOut">
              <a:rPr lang="ar-KW" smtClean="0"/>
              <a:t>13/02/1441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9930-40EC-4A79-B8F8-AEF918319F9A}" type="slidenum">
              <a:rPr lang="ar-KW" smtClean="0"/>
              <a:t>‹#›</a:t>
            </a:fld>
            <a:endParaRPr lang="ar-KW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6F11A-1789-45A0-9D1B-567F872BAE12}" type="datetimeFigureOut">
              <a:rPr lang="ar-KW" smtClean="0"/>
              <a:t>13/02/1441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9930-40EC-4A79-B8F8-AEF918319F9A}" type="slidenum">
              <a:rPr lang="ar-KW" smtClean="0"/>
              <a:t>‹#›</a:t>
            </a:fld>
            <a:endParaRPr lang="ar-K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6F11A-1789-45A0-9D1B-567F872BAE12}" type="datetimeFigureOut">
              <a:rPr lang="ar-KW" smtClean="0"/>
              <a:t>13/02/1441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9930-40EC-4A79-B8F8-AEF918319F9A}" type="slidenum">
              <a:rPr lang="ar-KW" smtClean="0"/>
              <a:t>‹#›</a:t>
            </a:fld>
            <a:endParaRPr lang="ar-K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6F11A-1789-45A0-9D1B-567F872BAE12}" type="datetimeFigureOut">
              <a:rPr lang="ar-KW" smtClean="0"/>
              <a:t>13/02/1441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9930-40EC-4A79-B8F8-AEF918319F9A}" type="slidenum">
              <a:rPr lang="ar-KW" smtClean="0"/>
              <a:t>‹#›</a:t>
            </a:fld>
            <a:endParaRPr lang="ar-K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6F11A-1789-45A0-9D1B-567F872BAE12}" type="datetimeFigureOut">
              <a:rPr lang="ar-KW" smtClean="0"/>
              <a:t>13/02/1441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9930-40EC-4A79-B8F8-AEF918319F9A}" type="slidenum">
              <a:rPr lang="ar-KW" smtClean="0"/>
              <a:t>‹#›</a:t>
            </a:fld>
            <a:endParaRPr lang="ar-KW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B86F11A-1789-45A0-9D1B-567F872BAE12}" type="datetimeFigureOut">
              <a:rPr lang="ar-KW" smtClean="0"/>
              <a:t>13/02/1441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4D29930-40EC-4A79-B8F8-AEF918319F9A}" type="slidenum">
              <a:rPr lang="ar-KW" smtClean="0"/>
              <a:t>‹#›</a:t>
            </a:fld>
            <a:endParaRPr lang="ar-K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1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286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038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8016"/>
            <a:ext cx="8835777" cy="593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صورة 2" descr="نتيجة بحث الصور عن ورقة مبرقشة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996952"/>
            <a:ext cx="3528392" cy="14401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مستطيل 1"/>
          <p:cNvSpPr/>
          <p:nvPr/>
        </p:nvSpPr>
        <p:spPr>
          <a:xfrm>
            <a:off x="21207" y="5517232"/>
            <a:ext cx="90152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/>
              </a:rPr>
              <a:t>أتوقع أن المناطق التي كانت خضراء يصبح لونها أزرق داكن ، و المناطق البيضاء </a:t>
            </a:r>
            <a:r>
              <a:rPr lang="ar-KW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/>
              </a:rPr>
              <a:t>لا تُغير من لون محلول اليود .</a:t>
            </a:r>
            <a:endParaRPr lang="ar-KW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7" y="2929164"/>
            <a:ext cx="1061809" cy="1003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453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4" y="116632"/>
            <a:ext cx="9086649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صورة 4" descr="نتيجة بحث الصور عن ورقة مبرقشة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28800"/>
            <a:ext cx="3992225" cy="194421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مستطيل 3"/>
          <p:cNvSpPr/>
          <p:nvPr/>
        </p:nvSpPr>
        <p:spPr>
          <a:xfrm>
            <a:off x="26504" y="4581128"/>
            <a:ext cx="905448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2700" dirty="0">
                <a:solidFill>
                  <a:srgbClr val="C00000"/>
                </a:solidFill>
                <a:latin typeface="Times New Roman"/>
                <a:ea typeface="Calibri"/>
                <a:cs typeface="PT Bold Heading"/>
              </a:rPr>
              <a:t>المناطق الخضراء قامت بالبناء الضوئي و كونت النشا . و توقعي صحيح </a:t>
            </a:r>
            <a:r>
              <a:rPr lang="ar-KW" sz="2700" dirty="0" smtClean="0">
                <a:solidFill>
                  <a:srgbClr val="C00000"/>
                </a:solidFill>
                <a:latin typeface="Times New Roman"/>
                <a:ea typeface="Calibri"/>
                <a:cs typeface="PT Bold Heading"/>
              </a:rPr>
              <a:t>.</a:t>
            </a:r>
            <a:endParaRPr lang="ar-KW" sz="2700" dirty="0">
              <a:solidFill>
                <a:srgbClr val="C0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439226" y="5097378"/>
            <a:ext cx="14847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4000" dirty="0">
                <a:solidFill>
                  <a:srgbClr val="0070C0"/>
                </a:solidFill>
                <a:latin typeface="Times New Roman"/>
                <a:ea typeface="Calibri"/>
                <a:cs typeface="PT Bold Heading"/>
              </a:rPr>
              <a:t>النشا</a:t>
            </a:r>
            <a:r>
              <a:rPr lang="ar-KW" sz="4000" dirty="0">
                <a:solidFill>
                  <a:srgbClr val="0070C0"/>
                </a:solidFill>
                <a:latin typeface="Times New Roman"/>
                <a:ea typeface="Calibri"/>
                <a:cs typeface="Simplified Arabic"/>
              </a:rPr>
              <a:t> .</a:t>
            </a:r>
            <a:endParaRPr lang="ar-KW" sz="4000" dirty="0">
              <a:solidFill>
                <a:srgbClr val="0070C0"/>
              </a:solidFill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8258360" y="3924345"/>
            <a:ext cx="8640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/>
              <a:t>-6</a:t>
            </a:r>
            <a:endParaRPr lang="ar-KW" sz="3200" b="1" dirty="0"/>
          </a:p>
        </p:txBody>
      </p:sp>
      <p:sp>
        <p:nvSpPr>
          <p:cNvPr id="9" name="مربع نص 8"/>
          <p:cNvSpPr txBox="1"/>
          <p:nvPr/>
        </p:nvSpPr>
        <p:spPr>
          <a:xfrm>
            <a:off x="8278085" y="5144419"/>
            <a:ext cx="8640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/>
              <a:t>-7</a:t>
            </a:r>
            <a:endParaRPr lang="ar-KW" sz="3200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881492"/>
            <a:ext cx="1061809" cy="1003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088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/>
          <p:nvPr/>
        </p:nvPicPr>
        <p:blipFill rotWithShape="1">
          <a:blip r:embed="rId2"/>
          <a:srcRect l="10192" t="22615" r="8272" b="4135"/>
          <a:stretch/>
        </p:blipFill>
        <p:spPr bwMode="auto">
          <a:xfrm>
            <a:off x="72008" y="116632"/>
            <a:ext cx="9036496" cy="66247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5232414" y="1223256"/>
            <a:ext cx="20361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KW" sz="2800" b="1" dirty="0">
                <a:solidFill>
                  <a:srgbClr val="FF0000"/>
                </a:solidFill>
                <a:latin typeface="Times New Roman"/>
                <a:ea typeface="Calibri"/>
                <a:cs typeface="PT Bold Heading" pitchFamily="2" charset="-78"/>
              </a:rPr>
              <a:t>البناء الضوئي</a:t>
            </a:r>
            <a:endParaRPr lang="ar-KW" sz="28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623325" y="1750050"/>
            <a:ext cx="9669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KW" sz="2800" b="1" dirty="0" smtClean="0">
                <a:solidFill>
                  <a:srgbClr val="FF0000"/>
                </a:solidFill>
                <a:latin typeface="Times New Roman"/>
                <a:ea typeface="Calibri"/>
                <a:cs typeface="PT Bold Heading" pitchFamily="2" charset="-78"/>
              </a:rPr>
              <a:t>الغذاء</a:t>
            </a:r>
            <a:endParaRPr lang="ar-KW" sz="28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145614" y="1723787"/>
            <a:ext cx="13580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KW" sz="2800" b="1" dirty="0" smtClean="0">
                <a:solidFill>
                  <a:srgbClr val="FF0000"/>
                </a:solidFill>
                <a:latin typeface="Times New Roman"/>
                <a:ea typeface="Calibri"/>
                <a:cs typeface="PT Bold Heading" pitchFamily="2" charset="-78"/>
              </a:rPr>
              <a:t>الأكسجين</a:t>
            </a:r>
            <a:endParaRPr lang="ar-KW" sz="28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5914595" y="2286803"/>
            <a:ext cx="8996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KW" sz="2800" b="1" dirty="0" smtClean="0">
                <a:solidFill>
                  <a:srgbClr val="FF0000"/>
                </a:solidFill>
                <a:latin typeface="Times New Roman"/>
                <a:ea typeface="Calibri"/>
                <a:cs typeface="PT Bold Heading" pitchFamily="2" charset="-78"/>
              </a:rPr>
              <a:t>غذائه</a:t>
            </a:r>
            <a:endParaRPr lang="ar-KW" sz="28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971600" y="2708920"/>
            <a:ext cx="14766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KW" sz="2800" b="1" dirty="0" smtClean="0">
                <a:solidFill>
                  <a:srgbClr val="FF0000"/>
                </a:solidFill>
                <a:latin typeface="Times New Roman"/>
                <a:ea typeface="Calibri"/>
                <a:cs typeface="PT Bold Heading" pitchFamily="2" charset="-78"/>
              </a:rPr>
              <a:t>أزرق داكن</a:t>
            </a:r>
            <a:endParaRPr lang="ar-KW" sz="28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6156176" y="3861048"/>
            <a:ext cx="24545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600" b="1" dirty="0">
                <a:solidFill>
                  <a:prstClr val="black"/>
                </a:solidFill>
                <a:latin typeface="Simplified Arabic" pitchFamily="18" charset="-78"/>
                <a:ea typeface="Calibri" pitchFamily="34" charset="0"/>
                <a:cs typeface="PT Bold Heading" pitchFamily="2" charset="-78"/>
              </a:rPr>
              <a:t>ضوء الشمس </a:t>
            </a:r>
            <a:endParaRPr lang="ar-KW" dirty="0"/>
          </a:p>
        </p:txBody>
      </p:sp>
      <p:sp>
        <p:nvSpPr>
          <p:cNvPr id="11" name="مستطيل 10"/>
          <p:cNvSpPr/>
          <p:nvPr/>
        </p:nvSpPr>
        <p:spPr>
          <a:xfrm>
            <a:off x="2825592" y="3995371"/>
            <a:ext cx="2621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2400" b="1" dirty="0">
                <a:solidFill>
                  <a:prstClr val="black"/>
                </a:solidFill>
                <a:latin typeface="Simplified Arabic" pitchFamily="18" charset="-78"/>
                <a:ea typeface="Calibri" pitchFamily="34" charset="0"/>
                <a:cs typeface="PT Bold Heading" pitchFamily="2" charset="-78"/>
              </a:rPr>
              <a:t>الماء و الأملاح المعدنية </a:t>
            </a:r>
            <a:endParaRPr lang="ar-KW" sz="2400" dirty="0"/>
          </a:p>
        </p:txBody>
      </p:sp>
      <p:sp>
        <p:nvSpPr>
          <p:cNvPr id="13" name="مستطيل 12"/>
          <p:cNvSpPr/>
          <p:nvPr/>
        </p:nvSpPr>
        <p:spPr>
          <a:xfrm>
            <a:off x="-121222" y="3988699"/>
            <a:ext cx="2512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2400" b="1" dirty="0">
                <a:solidFill>
                  <a:prstClr val="black"/>
                </a:solidFill>
                <a:latin typeface="Simplified Arabic" pitchFamily="18" charset="-78"/>
                <a:ea typeface="Calibri" pitchFamily="34" charset="0"/>
                <a:cs typeface="PT Bold Heading" pitchFamily="2" charset="-78"/>
              </a:rPr>
              <a:t>ثاني أكسيد الكربون </a:t>
            </a:r>
            <a:endParaRPr lang="ar-KW" sz="2400" dirty="0"/>
          </a:p>
        </p:txBody>
      </p:sp>
      <p:sp>
        <p:nvSpPr>
          <p:cNvPr id="14" name="مستطيل 13"/>
          <p:cNvSpPr/>
          <p:nvPr/>
        </p:nvSpPr>
        <p:spPr>
          <a:xfrm>
            <a:off x="179512" y="5085184"/>
            <a:ext cx="853868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/>
              </a:rPr>
              <a:t>بوضع الورقة في </a:t>
            </a:r>
            <a:r>
              <a:rPr lang="ar-KW" sz="2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/>
              </a:rPr>
              <a:t>ماء يغلي لقتل المادة الحية ثم يتم وضعهما في كحول</a:t>
            </a:r>
            <a:r>
              <a:rPr lang="ar-KW" sz="2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Simplified Arabic"/>
              </a:rPr>
              <a:t> </a:t>
            </a:r>
            <a:endParaRPr lang="ar-KW" sz="2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72008" y="6012577"/>
            <a:ext cx="77403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3200" b="1" dirty="0">
                <a:solidFill>
                  <a:srgbClr val="00B050"/>
                </a:solidFill>
                <a:latin typeface="Times New Roman"/>
                <a:ea typeface="Calibri"/>
                <a:cs typeface="PT Bold Heading" pitchFamily="2" charset="-78"/>
              </a:rPr>
              <a:t>بسبب احتوائه على الصبغة الخضراء ( الكلوروفيل ) </a:t>
            </a:r>
            <a:endParaRPr lang="ar-KW" dirty="0"/>
          </a:p>
        </p:txBody>
      </p:sp>
    </p:spTree>
    <p:extLst>
      <p:ext uri="{BB962C8B-B14F-4D97-AF65-F5344CB8AC3E}">
        <p14:creationId xmlns:p14="http://schemas.microsoft.com/office/powerpoint/2010/main" val="377628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8894"/>
            <a:ext cx="8856984" cy="6500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892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116632"/>
            <a:ext cx="9036496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265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76" y="2924944"/>
            <a:ext cx="8818512" cy="3795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316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45" y="332656"/>
            <a:ext cx="8755856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576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53" y="260648"/>
            <a:ext cx="8871998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576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62"/>
          <a:stretch/>
        </p:blipFill>
        <p:spPr bwMode="auto">
          <a:xfrm>
            <a:off x="3669385" y="116632"/>
            <a:ext cx="5367111" cy="115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143348" y="5749033"/>
            <a:ext cx="88117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200" b="1" dirty="0">
                <a:solidFill>
                  <a:srgbClr val="00B050"/>
                </a:solidFill>
                <a:latin typeface="Times New Roman"/>
                <a:ea typeface="Calibri"/>
                <a:cs typeface="PT Bold Heading" pitchFamily="2" charset="-78"/>
              </a:rPr>
              <a:t>جـ : بسبب احتوائه على الصبغة الخضراء ( الكلوروفيل ) .</a:t>
            </a:r>
            <a:endParaRPr lang="en-US" sz="3200" b="1" dirty="0">
              <a:solidFill>
                <a:srgbClr val="00B050"/>
              </a:solidFill>
              <a:latin typeface="Times New Roman"/>
              <a:ea typeface="Calibri"/>
              <a:cs typeface="PT Bold Heading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4522119" y="1628800"/>
            <a:ext cx="45143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200" b="1" dirty="0">
                <a:solidFill>
                  <a:srgbClr val="FF0000"/>
                </a:solidFill>
                <a:latin typeface="Times New Roman"/>
                <a:ea typeface="Calibri"/>
                <a:cs typeface="PT Bold Heading" pitchFamily="2" charset="-78"/>
              </a:rPr>
              <a:t>- تعتبر عملية البناء الضوئي</a:t>
            </a:r>
            <a:endParaRPr lang="ar-KW" sz="32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-37733" y="1692097"/>
            <a:ext cx="46490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200" b="1" dirty="0">
                <a:solidFill>
                  <a:srgbClr val="FF0000"/>
                </a:solidFill>
                <a:latin typeface="Times New Roman"/>
                <a:ea typeface="Calibri"/>
                <a:cs typeface="PT Bold Heading" pitchFamily="2" charset="-78"/>
              </a:rPr>
              <a:t>أساس الحياة على سطح </a:t>
            </a:r>
            <a:r>
              <a:rPr lang="ar-KW" sz="3200" b="1" dirty="0" smtClean="0">
                <a:solidFill>
                  <a:srgbClr val="FF0000"/>
                </a:solidFill>
                <a:latin typeface="Times New Roman"/>
                <a:ea typeface="Calibri"/>
                <a:cs typeface="PT Bold Heading" pitchFamily="2" charset="-78"/>
              </a:rPr>
              <a:t>الأرض</a:t>
            </a:r>
            <a:endParaRPr lang="en-US" sz="3200" b="1" dirty="0">
              <a:solidFill>
                <a:srgbClr val="FF0000"/>
              </a:solidFill>
              <a:latin typeface="Times New Roman"/>
              <a:ea typeface="Calibri"/>
              <a:cs typeface="PT Bold Heading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788307" y="2645726"/>
            <a:ext cx="624562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000" b="1" dirty="0">
                <a:solidFill>
                  <a:srgbClr val="7030A0"/>
                </a:solidFill>
                <a:latin typeface="Times New Roman"/>
                <a:ea typeface="Calibri"/>
                <a:cs typeface="PT Bold Heading" pitchFamily="2" charset="-78"/>
              </a:rPr>
              <a:t>- عملية البناء الضوئي توفر للكائنات الحية 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143348" y="2658978"/>
            <a:ext cx="283122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000" b="1" dirty="0">
                <a:solidFill>
                  <a:srgbClr val="7030A0"/>
                </a:solidFill>
                <a:latin typeface="Times New Roman"/>
                <a:ea typeface="Calibri"/>
                <a:cs typeface="PT Bold Heading" pitchFamily="2" charset="-78"/>
              </a:rPr>
              <a:t>الغذاء و الأكسجين .</a:t>
            </a:r>
            <a:endParaRPr lang="en-US" sz="3000" b="1" dirty="0">
              <a:solidFill>
                <a:srgbClr val="7030A0"/>
              </a:solidFill>
              <a:latin typeface="Times New Roman"/>
              <a:ea typeface="Calibri"/>
              <a:cs typeface="PT Bold Heading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6517329" y="3644807"/>
            <a:ext cx="24865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200" b="1" dirty="0">
                <a:solidFill>
                  <a:srgbClr val="0070C0"/>
                </a:solidFill>
                <a:latin typeface="Times New Roman"/>
                <a:ea typeface="Calibri"/>
                <a:cs typeface="PT Bold Heading" pitchFamily="2" charset="-78"/>
              </a:rPr>
              <a:t>- النبات يصنع 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4561074" y="3657231"/>
            <a:ext cx="21226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200" b="1" dirty="0">
                <a:solidFill>
                  <a:srgbClr val="0070C0"/>
                </a:solidFill>
                <a:latin typeface="Times New Roman"/>
                <a:ea typeface="Calibri"/>
                <a:cs typeface="PT Bold Heading" pitchFamily="2" charset="-78"/>
              </a:rPr>
              <a:t>غذائه لنفسه 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367188" y="3591942"/>
            <a:ext cx="43236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200" b="1" dirty="0">
                <a:solidFill>
                  <a:srgbClr val="0070C0"/>
                </a:solidFill>
                <a:latin typeface="Times New Roman"/>
                <a:ea typeface="Calibri"/>
                <a:cs typeface="PT Bold Heading" pitchFamily="2" charset="-78"/>
              </a:rPr>
              <a:t>و لغيره من الكائنات الحية .</a:t>
            </a:r>
            <a:endParaRPr lang="en-US" sz="3200" b="1" dirty="0">
              <a:solidFill>
                <a:srgbClr val="0070C0"/>
              </a:solidFill>
              <a:latin typeface="Times New Roman"/>
              <a:ea typeface="Calibri"/>
              <a:cs typeface="PT Bold Heading" pitchFamily="2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3921903" y="4869160"/>
            <a:ext cx="50850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200" b="1" dirty="0">
                <a:solidFill>
                  <a:srgbClr val="C00000"/>
                </a:solidFill>
                <a:latin typeface="Times New Roman"/>
                <a:ea typeface="Calibri"/>
                <a:cs typeface="PT Bold Heading" pitchFamily="2" charset="-78"/>
              </a:rPr>
              <a:t>س : علل : النبات ذو لون أخضر .</a:t>
            </a:r>
            <a:endParaRPr lang="en-US" sz="3200" b="1" dirty="0">
              <a:solidFill>
                <a:srgbClr val="C00000"/>
              </a:solidFill>
              <a:latin typeface="Times New Roman"/>
              <a:ea typeface="Calibri"/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7536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-108520" y="174119"/>
            <a:ext cx="9295792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KW" sz="3200" b="1" dirty="0">
                <a:solidFill>
                  <a:srgbClr val="C00000"/>
                </a:solidFill>
                <a:latin typeface="Simplified Arabic" pitchFamily="18" charset="-78"/>
                <a:ea typeface="Calibri" pitchFamily="34" charset="0"/>
                <a:cs typeface="PT Bold Heading" pitchFamily="2" charset="-78"/>
              </a:rPr>
              <a:t>س : ما هي المكونات الأساسية التي يأخذها النبات من البيئة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KW" sz="3200" b="1" dirty="0">
                <a:solidFill>
                  <a:srgbClr val="C00000"/>
                </a:solidFill>
                <a:latin typeface="Simplified Arabic" pitchFamily="18" charset="-78"/>
                <a:ea typeface="Calibri" pitchFamily="34" charset="0"/>
                <a:cs typeface="PT Bold Heading" pitchFamily="2" charset="-78"/>
              </a:rPr>
              <a:t>       لكي يعيش و ينمو ؟</a:t>
            </a:r>
            <a:endParaRPr lang="en-US" sz="3200" b="1" dirty="0">
              <a:solidFill>
                <a:srgbClr val="C00000"/>
              </a:solidFill>
              <a:latin typeface="Simplified Arabic" pitchFamily="18" charset="-78"/>
              <a:ea typeface="Calibri" pitchFamily="34" charset="0"/>
              <a:cs typeface="PT Bold Heading" pitchFamily="2" charset="-78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C00000"/>
              </a:solidFill>
              <a:latin typeface="Simplified Arabic" pitchFamily="18" charset="-78"/>
              <a:ea typeface="Calibri" pitchFamily="34" charset="0"/>
              <a:cs typeface="PT Bold Heading" pitchFamily="2" charset="-78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KW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859874" y="4006805"/>
            <a:ext cx="4384534" cy="64633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ar-KW" sz="3600" b="1" dirty="0">
                <a:solidFill>
                  <a:prstClr val="black"/>
                </a:solidFill>
                <a:latin typeface="Simplified Arabic" pitchFamily="18" charset="-78"/>
                <a:ea typeface="Calibri" pitchFamily="34" charset="0"/>
                <a:cs typeface="PT Bold Heading" pitchFamily="2" charset="-78"/>
              </a:rPr>
              <a:t>3</a:t>
            </a:r>
            <a:r>
              <a:rPr lang="ar-KW" sz="3600" b="1" dirty="0">
                <a:solidFill>
                  <a:prstClr val="black"/>
                </a:solidFill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)</a:t>
            </a:r>
            <a:r>
              <a:rPr lang="ar-KW" sz="3600" b="1" dirty="0">
                <a:solidFill>
                  <a:prstClr val="black"/>
                </a:solidFill>
                <a:latin typeface="Simplified Arabic" pitchFamily="18" charset="-78"/>
                <a:ea typeface="Calibri" pitchFamily="34" charset="0"/>
                <a:cs typeface="PT Bold Heading" pitchFamily="2" charset="-78"/>
              </a:rPr>
              <a:t> ثاني أكسيد الكربون . 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107504" y="1844824"/>
            <a:ext cx="88829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3600" b="1" dirty="0">
                <a:solidFill>
                  <a:prstClr val="black"/>
                </a:solidFill>
                <a:latin typeface="Simplified Arabic" pitchFamily="18" charset="-78"/>
                <a:ea typeface="Calibri" pitchFamily="34" charset="0"/>
                <a:cs typeface="PT Bold Heading" pitchFamily="2" charset="-78"/>
              </a:rPr>
              <a:t>جـ : 1</a:t>
            </a:r>
            <a:r>
              <a:rPr lang="ar-KW" sz="3600" b="1" dirty="0">
                <a:solidFill>
                  <a:prstClr val="black"/>
                </a:solidFill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)</a:t>
            </a:r>
            <a:r>
              <a:rPr lang="ar-KW" sz="3600" b="1" dirty="0">
                <a:solidFill>
                  <a:prstClr val="black"/>
                </a:solidFill>
                <a:latin typeface="Simplified Arabic" pitchFamily="18" charset="-78"/>
                <a:ea typeface="Calibri" pitchFamily="34" charset="0"/>
                <a:cs typeface="PT Bold Heading" pitchFamily="2" charset="-78"/>
              </a:rPr>
              <a:t> ضوء الشمس . </a:t>
            </a:r>
            <a:endParaRPr lang="ar-KW" sz="3600" dirty="0">
              <a:cs typeface="PT Bold Heading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699792" y="2926685"/>
            <a:ext cx="55271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3600" b="1" dirty="0">
                <a:solidFill>
                  <a:prstClr val="black"/>
                </a:solidFill>
                <a:latin typeface="Simplified Arabic" pitchFamily="18" charset="-78"/>
                <a:ea typeface="Calibri" pitchFamily="34" charset="0"/>
                <a:cs typeface="PT Bold Heading" pitchFamily="2" charset="-78"/>
              </a:rPr>
              <a:t>2</a:t>
            </a:r>
            <a:r>
              <a:rPr lang="ar-KW" sz="3600" b="1" dirty="0">
                <a:solidFill>
                  <a:prstClr val="black"/>
                </a:solidFill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)</a:t>
            </a:r>
            <a:r>
              <a:rPr lang="ar-KW" sz="3600" b="1" dirty="0">
                <a:solidFill>
                  <a:prstClr val="black"/>
                </a:solidFill>
                <a:latin typeface="Simplified Arabic" pitchFamily="18" charset="-78"/>
                <a:ea typeface="Calibri" pitchFamily="34" charset="0"/>
                <a:cs typeface="PT Bold Heading" pitchFamily="2" charset="-78"/>
              </a:rPr>
              <a:t> الماء </a:t>
            </a:r>
            <a:r>
              <a:rPr lang="ar-KW" sz="3600" b="1" dirty="0" smtClean="0">
                <a:solidFill>
                  <a:prstClr val="black"/>
                </a:solidFill>
                <a:latin typeface="Simplified Arabic" pitchFamily="18" charset="-78"/>
                <a:ea typeface="Calibri" pitchFamily="34" charset="0"/>
                <a:cs typeface="PT Bold Heading" pitchFamily="2" charset="-78"/>
              </a:rPr>
              <a:t>و الأملاح المعدنية  . </a:t>
            </a:r>
            <a:endParaRPr lang="ar-KW" sz="3600" b="1" dirty="0">
              <a:solidFill>
                <a:prstClr val="black"/>
              </a:solidFill>
              <a:latin typeface="Simplified Arabic" pitchFamily="18" charset="-78"/>
              <a:ea typeface="Calibri" pitchFamily="34" charset="0"/>
              <a:cs typeface="PT Bold Heading" pitchFamily="2" charset="-78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06438"/>
            <a:ext cx="3600400" cy="5394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199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251520" y="1199654"/>
            <a:ext cx="87484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/>
              </a:rPr>
              <a:t>بوضعهما في ماء يغلي لقتل المادة الحية ثم يتم وضعهما في </a:t>
            </a:r>
            <a:r>
              <a:rPr lang="ar-KW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/>
              </a:rPr>
              <a:t>كحول لنزع الصبغة الخضراء</a:t>
            </a:r>
            <a:r>
              <a:rPr lang="ar-KW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Simplified Arabic"/>
              </a:rPr>
              <a:t>  </a:t>
            </a:r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Simplified Arabic"/>
              </a:rPr>
              <a:t>.</a:t>
            </a:r>
            <a:endParaRPr lang="ar-KW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0" y="6104909"/>
            <a:ext cx="7595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/>
              </a:rPr>
              <a:t>لأن </a:t>
            </a:r>
            <a:r>
              <a:rPr lang="ar-KW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/>
              </a:rPr>
              <a:t>الورقة   ب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/>
              </a:rPr>
              <a:t>  </a:t>
            </a:r>
            <a:r>
              <a:rPr lang="ar-KW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/>
              </a:rPr>
              <a:t>  </a:t>
            </a:r>
            <a:r>
              <a:rPr lang="ar-KW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/>
              </a:rPr>
              <a:t>قامت بعملية البناء الضوئي و كونت مادة النشا .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50763" y="2256820"/>
            <a:ext cx="258390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/>
              </a:rPr>
              <a:t>س : ما الغرض من </a:t>
            </a:r>
          </a:p>
          <a:p>
            <a:pPr algn="ctr"/>
            <a:r>
              <a:rPr lang="ar-KW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/>
              </a:rPr>
              <a:t>       هذه </a:t>
            </a:r>
            <a:r>
              <a:rPr lang="ar-KW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/>
              </a:rPr>
              <a:t>التجربة ؟</a:t>
            </a:r>
            <a:endParaRPr lang="ar-KW" sz="2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-143702" y="3904600"/>
            <a:ext cx="297283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/>
              </a:rPr>
              <a:t>لتوضيح أهمية  </a:t>
            </a:r>
            <a:r>
              <a:rPr lang="en-US" sz="2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/>
              </a:rPr>
              <a:t>CO</a:t>
            </a:r>
            <a:r>
              <a:rPr lang="en-US" sz="2600" b="1" i="1" baseline="-25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/>
              </a:rPr>
              <a:t>2</a:t>
            </a:r>
            <a:r>
              <a:rPr lang="en-US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/>
              </a:rPr>
              <a:t> </a:t>
            </a:r>
            <a:r>
              <a:rPr lang="ar-KW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/>
              </a:rPr>
              <a:t> للنبات</a:t>
            </a:r>
            <a:endParaRPr lang="ar-KW" sz="2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3" y="0"/>
            <a:ext cx="1112211" cy="97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مربع نص 160"/>
          <p:cNvSpPr txBox="1"/>
          <p:nvPr/>
        </p:nvSpPr>
        <p:spPr>
          <a:xfrm>
            <a:off x="395536" y="4809589"/>
            <a:ext cx="6845781" cy="63563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ts val="2000"/>
              </a:lnSpc>
              <a:spcAft>
                <a:spcPts val="0"/>
              </a:spcAft>
            </a:pPr>
            <a:r>
              <a:rPr lang="ar-KW" sz="3600" b="1" i="0" dirty="0">
                <a:effectLst/>
                <a:latin typeface="Times New Roman"/>
                <a:ea typeface="Calibri"/>
                <a:cs typeface="PT Bold Heading"/>
              </a:rPr>
              <a:t>لا يتغير لون محلول اليود .</a:t>
            </a:r>
            <a:endParaRPr lang="en-US" sz="3600" b="1" i="1" dirty="0">
              <a:effectLst/>
              <a:latin typeface="Times New Roman"/>
              <a:ea typeface="Calibri"/>
              <a:cs typeface="Simplified Arabic"/>
            </a:endParaRPr>
          </a:p>
        </p:txBody>
      </p:sp>
      <p:sp>
        <p:nvSpPr>
          <p:cNvPr id="13" name="مربع نص 161"/>
          <p:cNvSpPr txBox="1"/>
          <p:nvPr/>
        </p:nvSpPr>
        <p:spPr>
          <a:xfrm>
            <a:off x="50763" y="5517232"/>
            <a:ext cx="7503465" cy="63563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ts val="2000"/>
              </a:lnSpc>
              <a:spcAft>
                <a:spcPts val="0"/>
              </a:spcAft>
            </a:pPr>
            <a:r>
              <a:rPr lang="ar-KW" sz="3600" b="1" i="0" dirty="0">
                <a:solidFill>
                  <a:srgbClr val="0070C0"/>
                </a:solidFill>
                <a:effectLst/>
                <a:latin typeface="Times New Roman"/>
                <a:ea typeface="Calibri"/>
                <a:cs typeface="PT Bold Heading"/>
              </a:rPr>
              <a:t>يتكون لون أزرق داكن .</a:t>
            </a:r>
            <a:endParaRPr lang="en-US" sz="3600" b="1" i="1" dirty="0">
              <a:solidFill>
                <a:srgbClr val="0070C0"/>
              </a:solidFill>
              <a:effectLst/>
              <a:latin typeface="Times New Roman"/>
              <a:ea typeface="Calibri"/>
              <a:cs typeface="Simplified Arabic"/>
            </a:endParaRPr>
          </a:p>
        </p:txBody>
      </p:sp>
      <p:sp>
        <p:nvSpPr>
          <p:cNvPr id="14" name="مربع نص 162"/>
          <p:cNvSpPr txBox="1"/>
          <p:nvPr/>
        </p:nvSpPr>
        <p:spPr>
          <a:xfrm>
            <a:off x="4716016" y="5855677"/>
            <a:ext cx="846926" cy="38163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ts val="2000"/>
              </a:lnSpc>
              <a:spcAft>
                <a:spcPts val="0"/>
              </a:spcAft>
            </a:pPr>
            <a:r>
              <a:rPr lang="ar-KW" sz="4000" b="1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PT Bold Heading"/>
              </a:rPr>
              <a:t>ب</a:t>
            </a:r>
            <a:endParaRPr lang="en-US" sz="4000" b="1" i="1" dirty="0">
              <a:solidFill>
                <a:schemeClr val="accent4">
                  <a:lumMod val="50000"/>
                </a:schemeClr>
              </a:solidFill>
              <a:effectLst/>
              <a:latin typeface="Times New Roman"/>
              <a:ea typeface="Calibri"/>
              <a:cs typeface="Simplified Arabic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KW"/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16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9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دفق الهواء">
  <a:themeElements>
    <a:clrScheme name="دفق الهواء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دفق الهواء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دفق الهواء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494</TotalTime>
  <Words>219</Words>
  <Application>Microsoft Office PowerPoint</Application>
  <PresentationFormat>عرض على الشاشة (3:4)‏</PresentationFormat>
  <Paragraphs>37</Paragraphs>
  <Slides>12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دفق الهواء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99878923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USER</cp:lastModifiedBy>
  <cp:revision>18</cp:revision>
  <dcterms:created xsi:type="dcterms:W3CDTF">2017-10-18T19:11:34Z</dcterms:created>
  <dcterms:modified xsi:type="dcterms:W3CDTF">2019-10-11T23:49:01Z</dcterms:modified>
</cp:coreProperties>
</file>